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66FF99"/>
    <a:srgbClr val="CCFFCC"/>
    <a:srgbClr val="99FFCC"/>
    <a:srgbClr val="FFCC00"/>
    <a:srgbClr val="FFFF00"/>
    <a:srgbClr val="99FF99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90" d="100"/>
          <a:sy n="190" d="100"/>
        </p:scale>
        <p:origin x="-2814" y="-42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31CA57-39DC-43E3-BD25-C452841EE7BE}" type="datetimeFigureOut">
              <a:rPr lang="ru-RU" smtClean="0"/>
              <a:pPr>
                <a:defRPr/>
              </a:pPr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BBF5C-3334-4E20-9F06-6F27DA0B86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638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49A70D-1320-43BF-818A-9D4331BF7CDB}" type="datetimeFigureOut">
              <a:rPr lang="ru-RU" smtClean="0"/>
              <a:pPr>
                <a:defRPr/>
              </a:pPr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6C4D-BC7D-41EF-9811-2FB7138A1A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05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9C10F7-BC83-4008-975E-C95B741FC80E}" type="datetimeFigureOut">
              <a:rPr lang="ru-RU" smtClean="0"/>
              <a:pPr>
                <a:defRPr/>
              </a:pPr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FCB7E8-A3B1-435E-9F3C-AF3BA27A1F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33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13DBA8-B260-4B76-8E56-CC9B15E44682}" type="datetimeFigureOut">
              <a:rPr lang="ru-RU" smtClean="0"/>
              <a:pPr>
                <a:defRPr/>
              </a:pPr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C68BF-8ECE-4863-BE39-D0EB377F06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86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6231E-C6F7-4EC7-BDFA-10F5CBCAD93E}" type="datetimeFigureOut">
              <a:rPr lang="ru-RU" smtClean="0"/>
              <a:pPr>
                <a:defRPr/>
              </a:pPr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7CFC9E-5DD0-458F-B2FF-5F70FB9541C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53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73943F-2584-4B09-BC41-470ABBC3F926}" type="datetimeFigureOut">
              <a:rPr lang="ru-RU" smtClean="0"/>
              <a:pPr>
                <a:defRPr/>
              </a:pPr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DC5AFE-EBDC-4F81-A2A7-B8A9CA37E2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424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9D9615-3AB1-4E24-B7B8-7E6DC7E92BBC}" type="datetimeFigureOut">
              <a:rPr lang="ru-RU" smtClean="0"/>
              <a:pPr>
                <a:defRPr/>
              </a:pPr>
              <a:t>16.10.2019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164D4-2492-40C9-9D2F-8F9116B777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429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8AB8D6-F24A-43EF-BDCD-32FB71AC602D}" type="datetimeFigureOut">
              <a:rPr lang="ru-RU" smtClean="0"/>
              <a:pPr>
                <a:defRPr/>
              </a:pPr>
              <a:t>16.10.2019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145324-4F04-45C9-B8A6-67C87F82A9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925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4CB767-684D-4F12-8AC6-308B0EA31817}" type="datetimeFigureOut">
              <a:rPr lang="ru-RU" smtClean="0"/>
              <a:pPr>
                <a:defRPr/>
              </a:pPr>
              <a:t>16.10.2019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9CD4CF-71DC-4BA6-921D-E3E662DD83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38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4FD23A-FFF9-4705-8495-31F36EA91F5E}" type="datetimeFigureOut">
              <a:rPr lang="ru-RU" smtClean="0"/>
              <a:pPr>
                <a:defRPr/>
              </a:pPr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16A472-6B0A-48E8-A92C-ECB6CA85C7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534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0D2CD5-EDEF-4949-9EAA-8527BF8A3E30}" type="datetimeFigureOut">
              <a:rPr lang="ru-RU" smtClean="0"/>
              <a:pPr>
                <a:defRPr/>
              </a:pPr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FB39F-1AC3-494D-8083-D99331AB33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25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012EE0C-325D-4CE8-A0EB-62EFFA02FC2F}" type="datetimeFigureOut">
              <a:rPr lang="ru-RU" smtClean="0"/>
              <a:pPr>
                <a:defRPr/>
              </a:pPr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5EAD17D-0D47-427C-AAF5-B7DE8B03C7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526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олилиния 39"/>
          <p:cNvSpPr/>
          <p:nvPr/>
        </p:nvSpPr>
        <p:spPr>
          <a:xfrm>
            <a:off x="95250" y="1447800"/>
            <a:ext cx="6362700" cy="5267325"/>
          </a:xfrm>
          <a:custGeom>
            <a:avLst/>
            <a:gdLst>
              <a:gd name="connsiteX0" fmla="*/ 2628900 w 6362700"/>
              <a:gd name="connsiteY0" fmla="*/ 28575 h 5267325"/>
              <a:gd name="connsiteX1" fmla="*/ 2619375 w 6362700"/>
              <a:gd name="connsiteY1" fmla="*/ 3810000 h 5267325"/>
              <a:gd name="connsiteX2" fmla="*/ 0 w 6362700"/>
              <a:gd name="connsiteY2" fmla="*/ 3819525 h 5267325"/>
              <a:gd name="connsiteX3" fmla="*/ 0 w 6362700"/>
              <a:gd name="connsiteY3" fmla="*/ 5267325 h 5267325"/>
              <a:gd name="connsiteX4" fmla="*/ 6362700 w 6362700"/>
              <a:gd name="connsiteY4" fmla="*/ 5257800 h 5267325"/>
              <a:gd name="connsiteX5" fmla="*/ 6343650 w 6362700"/>
              <a:gd name="connsiteY5" fmla="*/ 0 h 5267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62700" h="5267325">
                <a:moveTo>
                  <a:pt x="2628900" y="28575"/>
                </a:moveTo>
                <a:lnTo>
                  <a:pt x="2619375" y="3810000"/>
                </a:lnTo>
                <a:lnTo>
                  <a:pt x="0" y="3819525"/>
                </a:lnTo>
                <a:lnTo>
                  <a:pt x="0" y="5267325"/>
                </a:lnTo>
                <a:lnTo>
                  <a:pt x="6362700" y="5257800"/>
                </a:lnTo>
                <a:lnTo>
                  <a:pt x="6343650" y="0"/>
                </a:lnTo>
              </a:path>
            </a:pathLst>
          </a:custGeom>
          <a:pattFill prst="pct25">
            <a:fgClr>
              <a:schemeClr val="accent1"/>
            </a:fgClr>
            <a:bgClr>
              <a:schemeClr val="bg1"/>
            </a:bgClr>
          </a:pattFill>
          <a:ln w="349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850447" y="1443039"/>
            <a:ext cx="3455987" cy="5154314"/>
          </a:xfrm>
          <a:prstGeom prst="round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107504" y="1057274"/>
            <a:ext cx="2391268" cy="4037013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107504" y="383091"/>
            <a:ext cx="8938295" cy="276999"/>
          </a:xfrm>
          <a:prstGeom prst="rect">
            <a:avLst/>
          </a:prstGeom>
          <a:solidFill>
            <a:srgbClr val="3399FF">
              <a:alpha val="30196"/>
            </a:srgb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rIns="36000">
            <a:spAutoFit/>
          </a:bodyPr>
          <a:lstStyle/>
          <a:p>
            <a:pPr algn="ctr"/>
            <a:r>
              <a:rPr lang="ru-RU" sz="1200" b="1" dirty="0">
                <a:latin typeface="Franklin Gothic Medium Cond" pitchFamily="34" charset="0"/>
                <a:ea typeface="Aharoni"/>
                <a:cs typeface="Aharoni"/>
              </a:rPr>
              <a:t>Главный врач Федерального бюджетного учреждения здравоохранения «Центр гигиены и эпидемиологии в Брянской области» </a:t>
            </a:r>
          </a:p>
        </p:txBody>
      </p:sp>
      <p:sp>
        <p:nvSpPr>
          <p:cNvPr id="33" name="Прямоугольник 32" descr="Циновка"/>
          <p:cNvSpPr>
            <a:spLocks noChangeArrowheads="1"/>
          </p:cNvSpPr>
          <p:nvPr/>
        </p:nvSpPr>
        <p:spPr bwMode="auto">
          <a:xfrm>
            <a:off x="2731074" y="1057275"/>
            <a:ext cx="3721330" cy="401638"/>
          </a:xfrm>
          <a:prstGeom prst="rect">
            <a:avLst/>
          </a:prstGeom>
          <a:solidFill>
            <a:srgbClr val="FFC000">
              <a:alpha val="50000"/>
            </a:srgbClr>
          </a:solidFill>
          <a:ln w="38100" algn="ctr">
            <a:solidFill>
              <a:srgbClr val="010203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75000"/>
              </a:lnSpc>
              <a:defRPr/>
            </a:pPr>
            <a:r>
              <a:rPr lang="ru-RU" sz="1200" b="1" dirty="0">
                <a:latin typeface="+mn-lt"/>
              </a:rPr>
              <a:t>Заместитель  главного врача </a:t>
            </a:r>
          </a:p>
          <a:p>
            <a:pPr algn="ctr">
              <a:lnSpc>
                <a:spcPct val="75000"/>
              </a:lnSpc>
              <a:defRPr/>
            </a:pPr>
            <a:r>
              <a:rPr lang="ru-RU" sz="1200" b="1" dirty="0">
                <a:latin typeface="+mn-lt"/>
              </a:rPr>
              <a:t>по санитарно-эпидемиологическим вопросам</a:t>
            </a:r>
          </a:p>
        </p:txBody>
      </p:sp>
      <p:sp>
        <p:nvSpPr>
          <p:cNvPr id="13318" name="Прямоугольник 76"/>
          <p:cNvSpPr>
            <a:spLocks noChangeArrowheads="1"/>
          </p:cNvSpPr>
          <p:nvPr/>
        </p:nvSpPr>
        <p:spPr bwMode="auto">
          <a:xfrm>
            <a:off x="2952436" y="2082108"/>
            <a:ext cx="3200398" cy="302430"/>
          </a:xfrm>
          <a:prstGeom prst="rect">
            <a:avLst/>
          </a:prstGeom>
          <a:solidFill>
            <a:srgbClr val="FFC000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0" rIns="0" anchor="ctr"/>
          <a:lstStyle/>
          <a:p>
            <a:pPr algn="ctr">
              <a:lnSpc>
                <a:spcPct val="75000"/>
              </a:lnSpc>
            </a:pPr>
            <a:r>
              <a:rPr lang="ru-RU" sz="1200" b="1" i="1" dirty="0">
                <a:latin typeface="Calibri" pitchFamily="34" charset="0"/>
              </a:rPr>
              <a:t>Отделение  приёма </a:t>
            </a:r>
            <a:r>
              <a:rPr lang="ru-RU" sz="1200" b="1" i="1" dirty="0" smtClean="0">
                <a:latin typeface="Calibri" pitchFamily="34" charset="0"/>
              </a:rPr>
              <a:t>и регистрации проб (образцов)</a:t>
            </a:r>
            <a:endParaRPr lang="ru-RU" sz="1200" b="1" i="1" dirty="0">
              <a:latin typeface="Calibri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179388" y="5367131"/>
            <a:ext cx="2466319" cy="1187475"/>
          </a:xfrm>
          <a:prstGeom prst="rect">
            <a:avLst/>
          </a:prstGeom>
          <a:solidFill>
            <a:srgbClr val="FFC000">
              <a:alpha val="20000"/>
            </a:srgbClr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75000"/>
              </a:lnSpc>
              <a:defRPr/>
            </a:pPr>
            <a:r>
              <a:rPr lang="ru-RU" sz="1100" b="1" u="sng" dirty="0">
                <a:solidFill>
                  <a:schemeClr val="tx1"/>
                </a:solidFill>
              </a:rPr>
              <a:t>Отдел профилактики заболеваний </a:t>
            </a:r>
          </a:p>
          <a:p>
            <a:pPr algn="ctr">
              <a:lnSpc>
                <a:spcPct val="75000"/>
              </a:lnSpc>
              <a:defRPr/>
            </a:pPr>
            <a:r>
              <a:rPr lang="ru-RU" sz="1100" b="1" u="sng" dirty="0">
                <a:solidFill>
                  <a:schemeClr val="tx1"/>
                </a:solidFill>
              </a:rPr>
              <a:t>и гигиенического воспитания, обучения населения</a:t>
            </a:r>
            <a:r>
              <a:rPr lang="ru-RU" sz="1100" u="sng" dirty="0">
                <a:solidFill>
                  <a:schemeClr val="tx1"/>
                </a:solidFill>
              </a:rPr>
              <a:t>    </a:t>
            </a:r>
          </a:p>
        </p:txBody>
      </p:sp>
      <p:sp>
        <p:nvSpPr>
          <p:cNvPr id="13320" name="Прямоугольник 88"/>
          <p:cNvSpPr>
            <a:spLocks noChangeArrowheads="1"/>
          </p:cNvSpPr>
          <p:nvPr/>
        </p:nvSpPr>
        <p:spPr bwMode="auto">
          <a:xfrm>
            <a:off x="261938" y="5823904"/>
            <a:ext cx="2293937" cy="283170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lnSpc>
                <a:spcPct val="75000"/>
              </a:lnSpc>
            </a:pPr>
            <a:r>
              <a:rPr lang="ru-RU" sz="1000" b="1" i="1" dirty="0">
                <a:latin typeface="Calibri" pitchFamily="34" charset="0"/>
              </a:rPr>
              <a:t>Отделение </a:t>
            </a:r>
          </a:p>
          <a:p>
            <a:pPr algn="ctr">
              <a:lnSpc>
                <a:spcPct val="75000"/>
              </a:lnSpc>
            </a:pPr>
            <a:r>
              <a:rPr lang="ru-RU" sz="1000" b="1" i="1" dirty="0">
                <a:latin typeface="Calibri" pitchFamily="34" charset="0"/>
              </a:rPr>
              <a:t>профилактики  заболеваний</a:t>
            </a:r>
          </a:p>
        </p:txBody>
      </p:sp>
      <p:sp>
        <p:nvSpPr>
          <p:cNvPr id="13322" name="Прямоугольник 90"/>
          <p:cNvSpPr>
            <a:spLocks noChangeArrowheads="1"/>
          </p:cNvSpPr>
          <p:nvPr/>
        </p:nvSpPr>
        <p:spPr bwMode="auto">
          <a:xfrm>
            <a:off x="251457" y="6107074"/>
            <a:ext cx="2293937" cy="348679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rIns="0" anchor="ctr"/>
          <a:lstStyle/>
          <a:p>
            <a:pPr algn="ctr">
              <a:lnSpc>
                <a:spcPct val="75000"/>
              </a:lnSpc>
            </a:pPr>
            <a:r>
              <a:rPr lang="ru-RU" sz="1000" b="1" i="1" dirty="0">
                <a:latin typeface="Calibri" pitchFamily="34" charset="0"/>
              </a:rPr>
              <a:t>Отделение гигиенического воспитания, обучения  населения</a:t>
            </a:r>
          </a:p>
        </p:txBody>
      </p:sp>
      <p:cxnSp>
        <p:nvCxnSpPr>
          <p:cNvPr id="87" name="Прямая соединительная линия 86"/>
          <p:cNvCxnSpPr/>
          <p:nvPr/>
        </p:nvCxnSpPr>
        <p:spPr>
          <a:xfrm flipH="1">
            <a:off x="1366840" y="875387"/>
            <a:ext cx="5330824" cy="3156"/>
          </a:xfrm>
          <a:prstGeom prst="line">
            <a:avLst/>
          </a:prstGeom>
          <a:ln w="50800" cmpd="tri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Фигура, имеющая форму буквы L 52"/>
          <p:cNvSpPr/>
          <p:nvPr/>
        </p:nvSpPr>
        <p:spPr>
          <a:xfrm rot="10800000">
            <a:off x="6901394" y="916099"/>
            <a:ext cx="2121568" cy="953320"/>
          </a:xfrm>
          <a:prstGeom prst="corner">
            <a:avLst>
              <a:gd name="adj1" fmla="val 37278"/>
              <a:gd name="adj2" fmla="val 240792"/>
            </a:avLst>
          </a:prstGeom>
          <a:pattFill prst="pct5">
            <a:fgClr>
              <a:schemeClr val="tx1"/>
            </a:fgClr>
            <a:bgClr>
              <a:schemeClr val="bg1"/>
            </a:bgClr>
          </a:patt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олилиния 12"/>
          <p:cNvSpPr>
            <a:spLocks noChangeArrowheads="1"/>
          </p:cNvSpPr>
          <p:nvPr/>
        </p:nvSpPr>
        <p:spPr bwMode="auto">
          <a:xfrm>
            <a:off x="6902450" y="916099"/>
            <a:ext cx="2131094" cy="305482"/>
          </a:xfrm>
          <a:custGeom>
            <a:avLst/>
            <a:gdLst>
              <a:gd name="T0" fmla="*/ 0 w 864096"/>
              <a:gd name="T1" fmla="*/ 0 h 288032"/>
              <a:gd name="T2" fmla="*/ 1008062 w 864096"/>
              <a:gd name="T3" fmla="*/ 0 h 288032"/>
              <a:gd name="T4" fmla="*/ 1008062 w 864096"/>
              <a:gd name="T5" fmla="*/ 287338 h 288032"/>
              <a:gd name="T6" fmla="*/ 0 w 864096"/>
              <a:gd name="T7" fmla="*/ 287338 h 288032"/>
              <a:gd name="T8" fmla="*/ 0 w 864096"/>
              <a:gd name="T9" fmla="*/ 0 h 2880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4096"/>
              <a:gd name="T16" fmla="*/ 0 h 288032"/>
              <a:gd name="T17" fmla="*/ 864096 w 864096"/>
              <a:gd name="T18" fmla="*/ 288032 h 2880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64096" h="288032">
                <a:moveTo>
                  <a:pt x="0" y="0"/>
                </a:moveTo>
                <a:lnTo>
                  <a:pt x="864096" y="0"/>
                </a:lnTo>
                <a:lnTo>
                  <a:pt x="864096" y="288032"/>
                </a:lnTo>
                <a:lnTo>
                  <a:pt x="0" y="288032"/>
                </a:lnTo>
                <a:lnTo>
                  <a:pt x="0" y="0"/>
                </a:lnTo>
                <a:close/>
              </a:path>
            </a:pathLst>
          </a:custGeom>
          <a:solidFill>
            <a:srgbClr val="00CCFF">
              <a:alpha val="60001"/>
            </a:srgbClr>
          </a:solidFill>
          <a:ln w="317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75000"/>
              </a:lnSpc>
            </a:pPr>
            <a:r>
              <a:rPr lang="ru-RU" sz="1100" b="1" dirty="0">
                <a:latin typeface="Calibri" pitchFamily="34" charset="0"/>
              </a:rPr>
              <a:t>Главный</a:t>
            </a:r>
          </a:p>
          <a:p>
            <a:pPr algn="ctr">
              <a:lnSpc>
                <a:spcPct val="75000"/>
              </a:lnSpc>
            </a:pPr>
            <a:r>
              <a:rPr lang="ru-RU" sz="1100" b="1" dirty="0">
                <a:latin typeface="Calibri" pitchFamily="34" charset="0"/>
              </a:rPr>
              <a:t>бухгалтер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7022890" y="1231701"/>
            <a:ext cx="1869590" cy="320509"/>
          </a:xfrm>
          <a:prstGeom prst="rect">
            <a:avLst/>
          </a:prstGeom>
          <a:solidFill>
            <a:srgbClr val="00CCFF">
              <a:alpha val="30000"/>
            </a:srgb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/>
          <a:p>
            <a:pPr algn="ctr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50" dirty="0">
                <a:latin typeface="+mn-lt"/>
              </a:rPr>
              <a:t>Отдел </a:t>
            </a:r>
            <a:r>
              <a:rPr lang="ru-RU" sz="1050" spc="-50" dirty="0" smtClean="0">
                <a:latin typeface="+mn-lt"/>
              </a:rPr>
              <a:t> бухгалтерского </a:t>
            </a:r>
            <a:r>
              <a:rPr lang="ru-RU" sz="1050" spc="-50" dirty="0">
                <a:latin typeface="+mn-lt"/>
              </a:rPr>
              <a:t>учёта, контроля </a:t>
            </a:r>
            <a:r>
              <a:rPr lang="ru-RU" sz="1050" spc="-50" dirty="0" smtClean="0">
                <a:latin typeface="+mn-lt"/>
              </a:rPr>
              <a:t> и  </a:t>
            </a:r>
            <a:r>
              <a:rPr lang="ru-RU" sz="1050" spc="-50" dirty="0">
                <a:latin typeface="+mn-lt"/>
              </a:rPr>
              <a:t>отчётности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7022890" y="1551995"/>
            <a:ext cx="1869590" cy="226671"/>
          </a:xfrm>
          <a:prstGeom prst="rect">
            <a:avLst/>
          </a:prstGeom>
          <a:solidFill>
            <a:srgbClr val="00CCFF">
              <a:alpha val="30000"/>
            </a:srgb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36000" rIns="36000" bIns="36000" anchor="ctr"/>
          <a:lstStyle/>
          <a:p>
            <a:pPr algn="ctr" fontAlgn="auto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+mn-lt"/>
              </a:rPr>
              <a:t>Планово-</a:t>
            </a:r>
            <a:r>
              <a:rPr lang="ru-RU" sz="1050" spc="-40" dirty="0">
                <a:latin typeface="+mn-lt"/>
              </a:rPr>
              <a:t>экономический</a:t>
            </a:r>
            <a:r>
              <a:rPr lang="ru-RU" sz="1050" dirty="0">
                <a:latin typeface="+mn-lt"/>
              </a:rPr>
              <a:t> отдел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6885781" y="2900869"/>
            <a:ext cx="2147763" cy="493205"/>
          </a:xfrm>
          <a:prstGeom prst="rect">
            <a:avLst/>
          </a:prstGeom>
          <a:solidFill>
            <a:srgbClr val="CCFFCC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75000"/>
              </a:lnSpc>
            </a:pPr>
            <a:r>
              <a:rPr lang="ru-RU" sz="900" b="1" dirty="0">
                <a:latin typeface="Calibri" pitchFamily="34" charset="0"/>
              </a:rPr>
              <a:t>Отдел кадров и профилактики коррупционных правонарушений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6885781" y="3884616"/>
            <a:ext cx="2147765" cy="292558"/>
          </a:xfrm>
          <a:prstGeom prst="rect">
            <a:avLst/>
          </a:prstGeom>
          <a:solidFill>
            <a:srgbClr val="CCFFCC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75000"/>
              </a:lnSpc>
            </a:pPr>
            <a:r>
              <a:rPr lang="ru-RU" sz="1100" b="1" dirty="0">
                <a:latin typeface="Calibri" pitchFamily="34" charset="0"/>
              </a:rPr>
              <a:t>Контрактная служба</a:t>
            </a: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6905625" y="5949280"/>
            <a:ext cx="2127921" cy="792087"/>
          </a:xfrm>
          <a:prstGeom prst="rect">
            <a:avLst/>
          </a:prstGeom>
          <a:solidFill>
            <a:srgbClr val="CCFFCC"/>
          </a:solidFill>
          <a:ln w="31750" algn="ctr">
            <a:solidFill>
              <a:schemeClr val="tx1"/>
            </a:solidFill>
            <a:miter lim="800000"/>
            <a:headEnd/>
            <a:tailEnd/>
          </a:ln>
        </p:spPr>
        <p:txBody>
          <a:bodyPr anchor="t" anchorCtr="0"/>
          <a:lstStyle/>
          <a:p>
            <a:pPr algn="ctr">
              <a:lnSpc>
                <a:spcPct val="75000"/>
              </a:lnSpc>
              <a:defRPr/>
            </a:pPr>
            <a:r>
              <a:rPr lang="ru-RU" sz="950" b="1" dirty="0">
                <a:latin typeface="+mn-lt"/>
              </a:rPr>
              <a:t>Отдел  </a:t>
            </a:r>
            <a:r>
              <a:rPr lang="ru-RU" sz="950" b="1" dirty="0" smtClean="0">
                <a:latin typeface="+mn-lt"/>
              </a:rPr>
              <a:t>материально-технического обеспечения</a:t>
            </a:r>
            <a:endParaRPr lang="ru-RU" sz="950" b="1" dirty="0">
              <a:latin typeface="+mn-lt"/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6902451" y="4257482"/>
            <a:ext cx="2131094" cy="499757"/>
          </a:xfrm>
          <a:prstGeom prst="rect">
            <a:avLst/>
          </a:prstGeom>
          <a:solidFill>
            <a:srgbClr val="CCFFCC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36000" rIns="0" bIns="36000" anchor="ctr"/>
          <a:lstStyle/>
          <a:p>
            <a:pPr algn="ctr">
              <a:lnSpc>
                <a:spcPct val="75000"/>
              </a:lnSpc>
            </a:pPr>
            <a:r>
              <a:rPr lang="ru-RU" sz="1000" b="1" dirty="0">
                <a:latin typeface="Calibri" pitchFamily="34" charset="0"/>
              </a:rPr>
              <a:t>Центр информирования и консультирования граждан по вопросам защиты прав потребителей</a:t>
            </a:r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6894513" y="1964189"/>
            <a:ext cx="2139031" cy="828315"/>
          </a:xfrm>
          <a:prstGeom prst="rect">
            <a:avLst/>
          </a:prstGeom>
          <a:solidFill>
            <a:srgbClr val="CCFFCC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lIns="36000" rIns="36000" anchor="t" anchorCtr="0">
            <a:normAutofit/>
          </a:bodyPr>
          <a:lstStyle/>
          <a:p>
            <a:pPr algn="ctr">
              <a:lnSpc>
                <a:spcPct val="75000"/>
              </a:lnSpc>
            </a:pPr>
            <a:r>
              <a:rPr lang="ru-RU" sz="950" b="1" dirty="0">
                <a:latin typeface="Calibri" pitchFamily="34" charset="0"/>
              </a:rPr>
              <a:t>Отдел  планирования </a:t>
            </a:r>
          </a:p>
          <a:p>
            <a:pPr algn="ctr">
              <a:lnSpc>
                <a:spcPct val="75000"/>
              </a:lnSpc>
            </a:pPr>
            <a:r>
              <a:rPr lang="ru-RU" sz="950" b="1" dirty="0">
                <a:latin typeface="Calibri" pitchFamily="34" charset="0"/>
              </a:rPr>
              <a:t>и организации </a:t>
            </a:r>
            <a:r>
              <a:rPr lang="ru-RU" sz="950" b="1" dirty="0" smtClean="0">
                <a:latin typeface="Calibri" pitchFamily="34" charset="0"/>
              </a:rPr>
              <a:t>деятельности</a:t>
            </a:r>
          </a:p>
          <a:p>
            <a:pPr algn="ctr">
              <a:lnSpc>
                <a:spcPct val="75000"/>
              </a:lnSpc>
            </a:pPr>
            <a:endParaRPr lang="ru-RU" sz="1000" b="1" dirty="0">
              <a:latin typeface="Calibri" pitchFamily="34" charset="0"/>
            </a:endParaRPr>
          </a:p>
          <a:p>
            <a:pPr algn="ctr">
              <a:lnSpc>
                <a:spcPct val="75000"/>
              </a:lnSpc>
            </a:pPr>
            <a:endParaRPr lang="ru-RU" sz="1100" b="1" dirty="0">
              <a:latin typeface="Calibri" pitchFamily="34" charset="0"/>
            </a:endParaRPr>
          </a:p>
        </p:txBody>
      </p:sp>
      <p:cxnSp>
        <p:nvCxnSpPr>
          <p:cNvPr id="95" name="Прямая соединительная линия 94"/>
          <p:cNvCxnSpPr/>
          <p:nvPr/>
        </p:nvCxnSpPr>
        <p:spPr>
          <a:xfrm flipH="1">
            <a:off x="6659564" y="4005064"/>
            <a:ext cx="242886" cy="0"/>
          </a:xfrm>
          <a:prstGeom prst="line">
            <a:avLst/>
          </a:prstGeom>
          <a:ln w="50800" cmpd="tri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H="1" flipV="1">
            <a:off x="6661950" y="868973"/>
            <a:ext cx="16664" cy="5206739"/>
          </a:xfrm>
          <a:prstGeom prst="line">
            <a:avLst/>
          </a:prstGeom>
          <a:ln w="50800" cmpd="tri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 flipH="1">
            <a:off x="6659564" y="5589240"/>
            <a:ext cx="242886" cy="0"/>
          </a:xfrm>
          <a:prstGeom prst="line">
            <a:avLst/>
          </a:prstGeom>
          <a:ln w="50800" cmpd="tri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flipH="1" flipV="1">
            <a:off x="6669092" y="5013174"/>
            <a:ext cx="242884" cy="2"/>
          </a:xfrm>
          <a:prstGeom prst="line">
            <a:avLst/>
          </a:prstGeom>
          <a:ln w="50800" cmpd="tri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H="1">
            <a:off x="6659564" y="2132856"/>
            <a:ext cx="246061" cy="0"/>
          </a:xfrm>
          <a:prstGeom prst="line">
            <a:avLst/>
          </a:prstGeom>
          <a:ln w="50800" cmpd="tri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flipH="1">
            <a:off x="6669596" y="1107006"/>
            <a:ext cx="252412" cy="1"/>
          </a:xfrm>
          <a:prstGeom prst="line">
            <a:avLst/>
          </a:prstGeom>
          <a:ln w="50800" cmpd="tri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flipH="1" flipV="1">
            <a:off x="1398425" y="908720"/>
            <a:ext cx="4925" cy="143793"/>
          </a:xfrm>
          <a:prstGeom prst="line">
            <a:avLst/>
          </a:prstGeom>
          <a:ln w="50800" cmpd="tri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flipH="1" flipV="1">
            <a:off x="4499992" y="868973"/>
            <a:ext cx="572" cy="183541"/>
          </a:xfrm>
          <a:prstGeom prst="line">
            <a:avLst/>
          </a:prstGeom>
          <a:ln w="50800" cmpd="tri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58" name="Прямоугольник 74"/>
          <p:cNvSpPr>
            <a:spLocks noChangeArrowheads="1"/>
          </p:cNvSpPr>
          <p:nvPr/>
        </p:nvSpPr>
        <p:spPr bwMode="auto">
          <a:xfrm>
            <a:off x="2954338" y="5643518"/>
            <a:ext cx="3205161" cy="360040"/>
          </a:xfrm>
          <a:prstGeom prst="rect">
            <a:avLst/>
          </a:prstGeom>
          <a:solidFill>
            <a:srgbClr val="FFC000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0" rIns="0" anchor="ctr"/>
          <a:lstStyle/>
          <a:p>
            <a:pPr algn="ctr">
              <a:lnSpc>
                <a:spcPct val="75000"/>
              </a:lnSpc>
            </a:pPr>
            <a:r>
              <a:rPr lang="ru-RU" sz="1000" b="1" i="1" dirty="0" smtClean="0">
                <a:latin typeface="Calibri" pitchFamily="34" charset="0"/>
              </a:rPr>
              <a:t>Лаборатория ионизирующих и </a:t>
            </a:r>
            <a:r>
              <a:rPr lang="ru-RU" sz="1000" b="1" i="1" dirty="0">
                <a:latin typeface="Calibri" pitchFamily="34" charset="0"/>
              </a:rPr>
              <a:t>неионизирующих </a:t>
            </a:r>
            <a:r>
              <a:rPr lang="ru-RU" sz="1000" b="1" i="1" dirty="0" smtClean="0">
                <a:latin typeface="Calibri" pitchFamily="34" charset="0"/>
              </a:rPr>
              <a:t>излучений и физических факторов</a:t>
            </a:r>
            <a:endParaRPr lang="ru-RU" sz="1000" b="1" i="1" dirty="0">
              <a:latin typeface="Calibri" pitchFamily="34" charset="0"/>
            </a:endParaRPr>
          </a:p>
        </p:txBody>
      </p:sp>
      <p:sp>
        <p:nvSpPr>
          <p:cNvPr id="13359" name="Прямоугольник 75"/>
          <p:cNvSpPr>
            <a:spLocks noChangeArrowheads="1"/>
          </p:cNvSpPr>
          <p:nvPr/>
        </p:nvSpPr>
        <p:spPr bwMode="auto">
          <a:xfrm>
            <a:off x="2953947" y="5233110"/>
            <a:ext cx="3200398" cy="325325"/>
          </a:xfrm>
          <a:prstGeom prst="rect">
            <a:avLst/>
          </a:prstGeom>
          <a:solidFill>
            <a:srgbClr val="FFC000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0" rIns="0" anchor="ctr"/>
          <a:lstStyle/>
          <a:p>
            <a:pPr algn="ctr">
              <a:lnSpc>
                <a:spcPct val="75000"/>
              </a:lnSpc>
            </a:pPr>
            <a:r>
              <a:rPr lang="ru-RU" sz="1200" b="1" i="1" dirty="0">
                <a:latin typeface="Calibri" pitchFamily="34" charset="0"/>
              </a:rPr>
              <a:t>Радиологическая   лаборатория</a:t>
            </a:r>
          </a:p>
        </p:txBody>
      </p:sp>
      <p:sp>
        <p:nvSpPr>
          <p:cNvPr id="13360" name="Прямоугольник 77"/>
          <p:cNvSpPr>
            <a:spLocks noChangeArrowheads="1"/>
          </p:cNvSpPr>
          <p:nvPr/>
        </p:nvSpPr>
        <p:spPr bwMode="auto">
          <a:xfrm>
            <a:off x="3048530" y="6075712"/>
            <a:ext cx="3025055" cy="305705"/>
          </a:xfrm>
          <a:prstGeom prst="rect">
            <a:avLst/>
          </a:prstGeom>
          <a:solidFill>
            <a:srgbClr val="FFC000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0" rIns="0" anchor="ctr"/>
          <a:lstStyle/>
          <a:p>
            <a:pPr algn="ctr">
              <a:lnSpc>
                <a:spcPct val="75000"/>
              </a:lnSpc>
            </a:pPr>
            <a:r>
              <a:rPr lang="ru-RU" sz="1100" b="1" i="1" dirty="0">
                <a:latin typeface="Calibri" pitchFamily="34" charset="0"/>
              </a:rPr>
              <a:t>Отделение   </a:t>
            </a:r>
            <a:r>
              <a:rPr lang="ru-RU" sz="1100" b="1" i="1" dirty="0" smtClean="0">
                <a:latin typeface="Calibri" pitchFamily="34" charset="0"/>
              </a:rPr>
              <a:t>метрологии и  стандартизации</a:t>
            </a:r>
            <a:endParaRPr lang="ru-RU" sz="1100" b="1" i="1" dirty="0">
              <a:latin typeface="Calibri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2959101" y="2458877"/>
            <a:ext cx="3200400" cy="1614717"/>
          </a:xfrm>
          <a:prstGeom prst="rect">
            <a:avLst/>
          </a:prstGeom>
          <a:solidFill>
            <a:srgbClr val="FFC000"/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50" b="1" u="sng" dirty="0">
                <a:solidFill>
                  <a:schemeClr val="tx1"/>
                </a:solidFill>
              </a:rPr>
              <a:t>Санитарно-гигиеническая  лаборатория 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3055226" y="2852064"/>
            <a:ext cx="3025055" cy="382588"/>
          </a:xfrm>
          <a:prstGeom prst="rect">
            <a:avLst/>
          </a:prstGeom>
          <a:solidFill>
            <a:srgbClr val="FFFF00"/>
          </a:solidFill>
          <a:ln w="9525">
            <a:solidFill>
              <a:srgbClr val="01020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lnSpc>
                <a:spcPct val="75000"/>
              </a:lnSpc>
              <a:defRPr/>
            </a:pPr>
            <a:r>
              <a:rPr lang="ru-RU" sz="1000" i="1" dirty="0">
                <a:solidFill>
                  <a:schemeClr val="tx1"/>
                </a:solidFill>
              </a:rPr>
              <a:t>Отделение по исследованию показателей качества и безопасности пищевых продуктов и продовольственного сырья</a:t>
            </a:r>
          </a:p>
        </p:txBody>
      </p:sp>
      <p:sp>
        <p:nvSpPr>
          <p:cNvPr id="13363" name="Прямоугольник 62"/>
          <p:cNvSpPr>
            <a:spLocks noChangeArrowheads="1"/>
          </p:cNvSpPr>
          <p:nvPr/>
        </p:nvSpPr>
        <p:spPr bwMode="auto">
          <a:xfrm>
            <a:off x="3055227" y="3728659"/>
            <a:ext cx="3025055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010203"/>
            </a:solidFill>
            <a:miter lim="800000"/>
            <a:headEnd/>
            <a:tailEnd/>
          </a:ln>
        </p:spPr>
        <p:txBody>
          <a:bodyPr lIns="0" rIns="0" anchor="ctr"/>
          <a:lstStyle/>
          <a:p>
            <a:pPr algn="ctr">
              <a:lnSpc>
                <a:spcPct val="75000"/>
              </a:lnSpc>
            </a:pPr>
            <a:r>
              <a:rPr lang="ru-RU" sz="1050" i="1" dirty="0">
                <a:latin typeface="Calibri" pitchFamily="34" charset="0"/>
              </a:rPr>
              <a:t>Отделение </a:t>
            </a:r>
          </a:p>
          <a:p>
            <a:pPr algn="ctr">
              <a:lnSpc>
                <a:spcPct val="75000"/>
              </a:lnSpc>
            </a:pPr>
            <a:r>
              <a:rPr lang="ru-RU" sz="1050" i="1" dirty="0">
                <a:latin typeface="Calibri" pitchFamily="34" charset="0"/>
              </a:rPr>
              <a:t>токсикологических методов исследования</a:t>
            </a:r>
          </a:p>
        </p:txBody>
      </p:sp>
      <p:sp>
        <p:nvSpPr>
          <p:cNvPr id="13364" name="Прямоугольник 66"/>
          <p:cNvSpPr>
            <a:spLocks noChangeArrowheads="1"/>
          </p:cNvSpPr>
          <p:nvPr/>
        </p:nvSpPr>
        <p:spPr bwMode="auto">
          <a:xfrm>
            <a:off x="3055227" y="3466229"/>
            <a:ext cx="3025055" cy="263920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010203"/>
            </a:solidFill>
            <a:miter lim="800000"/>
            <a:headEnd/>
            <a:tailEnd/>
          </a:ln>
        </p:spPr>
        <p:txBody>
          <a:bodyPr lIns="0" rIns="0" anchor="ctr"/>
          <a:lstStyle/>
          <a:p>
            <a:pPr algn="ctr">
              <a:lnSpc>
                <a:spcPct val="75000"/>
              </a:lnSpc>
            </a:pPr>
            <a:r>
              <a:rPr lang="ru-RU" sz="1050" i="1" dirty="0">
                <a:latin typeface="Calibri" pitchFamily="34" charset="0"/>
              </a:rPr>
              <a:t>Отделение физико-химических </a:t>
            </a:r>
          </a:p>
          <a:p>
            <a:pPr algn="ctr">
              <a:lnSpc>
                <a:spcPct val="75000"/>
              </a:lnSpc>
            </a:pPr>
            <a:r>
              <a:rPr lang="ru-RU" sz="1050" i="1" dirty="0">
                <a:latin typeface="Calibri" pitchFamily="34" charset="0"/>
              </a:rPr>
              <a:t>методов исследования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3055811" y="2682422"/>
            <a:ext cx="3025055" cy="170330"/>
          </a:xfrm>
          <a:prstGeom prst="rect">
            <a:avLst/>
          </a:prstGeom>
          <a:solidFill>
            <a:srgbClr val="FFFF00"/>
          </a:solidFill>
          <a:ln w="9525">
            <a:solidFill>
              <a:srgbClr val="010203"/>
            </a:solidFill>
            <a:prstDash val="solid"/>
          </a:ln>
          <a:effectLst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i="1" spc="-10" dirty="0">
                <a:solidFill>
                  <a:schemeClr val="tx1"/>
                </a:solidFill>
              </a:rPr>
              <a:t>Отделение по </a:t>
            </a:r>
            <a:r>
              <a:rPr lang="ru-RU" sz="1050" i="1" spc="-10" dirty="0" smtClean="0">
                <a:solidFill>
                  <a:schemeClr val="tx1"/>
                </a:solidFill>
              </a:rPr>
              <a:t>контролю объектов </a:t>
            </a:r>
            <a:r>
              <a:rPr lang="ru-RU" sz="1050" i="1" spc="-10" dirty="0">
                <a:solidFill>
                  <a:schemeClr val="tx1"/>
                </a:solidFill>
              </a:rPr>
              <a:t>внешней среды</a:t>
            </a:r>
            <a:r>
              <a:rPr lang="ru-RU" sz="1050" i="1" spc="-2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3366" name="Прямоугольник 64"/>
          <p:cNvSpPr>
            <a:spLocks noChangeArrowheads="1"/>
          </p:cNvSpPr>
          <p:nvPr/>
        </p:nvSpPr>
        <p:spPr bwMode="auto">
          <a:xfrm>
            <a:off x="3055227" y="3235349"/>
            <a:ext cx="3025055" cy="230559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010203"/>
            </a:solidFill>
            <a:miter lim="800000"/>
            <a:headEnd/>
            <a:tailEnd/>
          </a:ln>
        </p:spPr>
        <p:txBody>
          <a:bodyPr lIns="0" rIns="0" anchor="ctr"/>
          <a:lstStyle/>
          <a:p>
            <a:pPr algn="ctr">
              <a:lnSpc>
                <a:spcPct val="75000"/>
              </a:lnSpc>
            </a:pPr>
            <a:r>
              <a:rPr lang="ru-RU" sz="1050" i="1" dirty="0">
                <a:latin typeface="Calibri" pitchFamily="34" charset="0"/>
              </a:rPr>
              <a:t>Отделение по определению </a:t>
            </a:r>
          </a:p>
          <a:p>
            <a:pPr algn="ctr">
              <a:lnSpc>
                <a:spcPct val="75000"/>
              </a:lnSpc>
            </a:pPr>
            <a:r>
              <a:rPr lang="ru-RU" sz="1050" i="1" dirty="0">
                <a:latin typeface="Calibri" pitchFamily="34" charset="0"/>
              </a:rPr>
              <a:t>остаточных количеств пестицидов</a:t>
            </a:r>
          </a:p>
        </p:txBody>
      </p:sp>
      <p:sp>
        <p:nvSpPr>
          <p:cNvPr id="13367" name="TextBox 67"/>
          <p:cNvSpPr txBox="1">
            <a:spLocks noChangeArrowheads="1"/>
          </p:cNvSpPr>
          <p:nvPr/>
        </p:nvSpPr>
        <p:spPr bwMode="auto">
          <a:xfrm>
            <a:off x="3049586" y="1518520"/>
            <a:ext cx="3109913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1400" b="1" dirty="0" smtClean="0">
                <a:latin typeface="Calibri" pitchFamily="34" charset="0"/>
              </a:rPr>
              <a:t>Испытательный лабораторный центр</a:t>
            </a:r>
            <a:r>
              <a:rPr lang="ru-RU" sz="1400" b="1" u="sng" dirty="0" smtClean="0">
                <a:latin typeface="Calibri" pitchFamily="34" charset="0"/>
              </a:rPr>
              <a:t>  </a:t>
            </a:r>
            <a:endParaRPr lang="ru-RU" sz="1400" b="1" u="sng" dirty="0">
              <a:latin typeface="Calibri" pitchFamily="34" charset="0"/>
            </a:endParaRPr>
          </a:p>
        </p:txBody>
      </p:sp>
      <p:sp>
        <p:nvSpPr>
          <p:cNvPr id="30" name="Прямоугольник 29" descr="Циновка"/>
          <p:cNvSpPr>
            <a:spLocks noChangeArrowheads="1"/>
          </p:cNvSpPr>
          <p:nvPr/>
        </p:nvSpPr>
        <p:spPr bwMode="auto">
          <a:xfrm>
            <a:off x="107505" y="1052513"/>
            <a:ext cx="2376933" cy="338137"/>
          </a:xfrm>
          <a:prstGeom prst="rect">
            <a:avLst/>
          </a:prstGeom>
          <a:solidFill>
            <a:srgbClr val="FF0000">
              <a:alpha val="50000"/>
            </a:srgbClr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75000"/>
              </a:lnSpc>
              <a:defRPr/>
            </a:pPr>
            <a:r>
              <a:rPr lang="ru-RU" sz="1200" b="1" dirty="0">
                <a:latin typeface="+mn-lt"/>
              </a:rPr>
              <a:t>Заместитель главного врача</a:t>
            </a:r>
          </a:p>
          <a:p>
            <a:pPr algn="ctr">
              <a:lnSpc>
                <a:spcPct val="75000"/>
              </a:lnSpc>
              <a:defRPr/>
            </a:pPr>
            <a:r>
              <a:rPr lang="ru-RU" sz="1200" b="1" dirty="0">
                <a:latin typeface="+mn-lt"/>
              </a:rPr>
              <a:t> по экспертизе</a:t>
            </a:r>
          </a:p>
        </p:txBody>
      </p:sp>
      <p:sp>
        <p:nvSpPr>
          <p:cNvPr id="13370" name="TextBox 146"/>
          <p:cNvSpPr txBox="1">
            <a:spLocks noChangeArrowheads="1"/>
          </p:cNvSpPr>
          <p:nvPr/>
        </p:nvSpPr>
        <p:spPr bwMode="auto">
          <a:xfrm>
            <a:off x="19739" y="24294"/>
            <a:ext cx="9144000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50" b="1" dirty="0">
                <a:solidFill>
                  <a:schemeClr val="hlink"/>
                </a:solidFill>
                <a:latin typeface="Calibri" pitchFamily="34" charset="0"/>
              </a:rPr>
              <a:t>Структура Федерального бюджетного учреждения здравоохранения «Центр гигиены и эпидемиологии в Брянской области</a:t>
            </a:r>
            <a:r>
              <a:rPr lang="ru-RU" sz="1250" b="1" dirty="0" smtClean="0">
                <a:solidFill>
                  <a:schemeClr val="hlink"/>
                </a:solidFill>
                <a:latin typeface="Calibri" pitchFamily="34" charset="0"/>
              </a:rPr>
              <a:t>»</a:t>
            </a:r>
            <a:endParaRPr lang="ru-RU" sz="1250" b="1" dirty="0">
              <a:latin typeface="Calibri" pitchFamily="34" charset="0"/>
            </a:endParaRPr>
          </a:p>
        </p:txBody>
      </p:sp>
      <p:sp>
        <p:nvSpPr>
          <p:cNvPr id="4" name="Прямоугольник с двумя скругленными соседними углами 3"/>
          <p:cNvSpPr/>
          <p:nvPr/>
        </p:nvSpPr>
        <p:spPr>
          <a:xfrm>
            <a:off x="2965176" y="4157659"/>
            <a:ext cx="3205161" cy="990367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373" name="TextBox 21"/>
          <p:cNvSpPr txBox="1">
            <a:spLocks noChangeArrowheads="1"/>
          </p:cNvSpPr>
          <p:nvPr/>
        </p:nvSpPr>
        <p:spPr bwMode="auto">
          <a:xfrm>
            <a:off x="3223072" y="4113593"/>
            <a:ext cx="26979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u="sng" dirty="0">
                <a:latin typeface="Calibri" pitchFamily="34" charset="0"/>
              </a:rPr>
              <a:t>Микробиологическая  лаборатория</a:t>
            </a:r>
          </a:p>
        </p:txBody>
      </p:sp>
      <p:sp>
        <p:nvSpPr>
          <p:cNvPr id="13374" name="Прямоугольник 70"/>
          <p:cNvSpPr>
            <a:spLocks noChangeArrowheads="1"/>
          </p:cNvSpPr>
          <p:nvPr/>
        </p:nvSpPr>
        <p:spPr bwMode="auto">
          <a:xfrm>
            <a:off x="3195638" y="4381891"/>
            <a:ext cx="2736850" cy="155049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lnSpc>
                <a:spcPct val="75000"/>
              </a:lnSpc>
            </a:pPr>
            <a:r>
              <a:rPr lang="ru-RU" sz="1100" i="1" dirty="0">
                <a:latin typeface="Calibri" pitchFamily="34" charset="0"/>
              </a:rPr>
              <a:t>Бактериологическое  отделение</a:t>
            </a:r>
          </a:p>
        </p:txBody>
      </p:sp>
      <p:sp>
        <p:nvSpPr>
          <p:cNvPr id="13375" name="Прямоугольник 71"/>
          <p:cNvSpPr>
            <a:spLocks noChangeArrowheads="1"/>
          </p:cNvSpPr>
          <p:nvPr/>
        </p:nvSpPr>
        <p:spPr bwMode="auto">
          <a:xfrm>
            <a:off x="3195638" y="4537261"/>
            <a:ext cx="2736850" cy="149225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rIns="0" anchor="ctr"/>
          <a:lstStyle/>
          <a:p>
            <a:pPr algn="ctr">
              <a:lnSpc>
                <a:spcPct val="75000"/>
              </a:lnSpc>
            </a:pPr>
            <a:r>
              <a:rPr lang="ru-RU" sz="1100" i="1" dirty="0">
                <a:latin typeface="Calibri" pitchFamily="34" charset="0"/>
              </a:rPr>
              <a:t>Вирусологическое  отделение</a:t>
            </a:r>
          </a:p>
        </p:txBody>
      </p:sp>
      <p:sp>
        <p:nvSpPr>
          <p:cNvPr id="13376" name="Прямоугольник 73"/>
          <p:cNvSpPr>
            <a:spLocks noChangeArrowheads="1"/>
          </p:cNvSpPr>
          <p:nvPr/>
        </p:nvSpPr>
        <p:spPr bwMode="auto">
          <a:xfrm>
            <a:off x="3191456" y="4687127"/>
            <a:ext cx="2736850" cy="153987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rIns="0" anchor="ctr"/>
          <a:lstStyle/>
          <a:p>
            <a:pPr algn="ctr">
              <a:lnSpc>
                <a:spcPct val="75000"/>
              </a:lnSpc>
            </a:pPr>
            <a:r>
              <a:rPr lang="ru-RU" sz="1100" i="1" dirty="0">
                <a:latin typeface="Calibri" pitchFamily="34" charset="0"/>
              </a:rPr>
              <a:t>Отделение особо-опасных инфекций</a:t>
            </a: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6885781" y="3483628"/>
            <a:ext cx="2147763" cy="324768"/>
          </a:xfrm>
          <a:prstGeom prst="rect">
            <a:avLst/>
          </a:prstGeom>
          <a:solidFill>
            <a:srgbClr val="CCFFCC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75000"/>
              </a:lnSpc>
            </a:pPr>
            <a:r>
              <a:rPr lang="ru-RU" sz="1000" b="1" dirty="0">
                <a:latin typeface="Calibri" pitchFamily="34" charset="0"/>
              </a:rPr>
              <a:t>Отдел  охраны труда</a:t>
            </a:r>
          </a:p>
        </p:txBody>
      </p:sp>
      <p:sp>
        <p:nvSpPr>
          <p:cNvPr id="3" name="Прямоугольник 18"/>
          <p:cNvSpPr>
            <a:spLocks noChangeArrowheads="1"/>
          </p:cNvSpPr>
          <p:nvPr/>
        </p:nvSpPr>
        <p:spPr bwMode="auto">
          <a:xfrm>
            <a:off x="6894513" y="4869158"/>
            <a:ext cx="2139031" cy="370389"/>
          </a:xfrm>
          <a:prstGeom prst="rect">
            <a:avLst/>
          </a:prstGeom>
          <a:solidFill>
            <a:srgbClr val="CCFFCC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75000"/>
              </a:lnSpc>
            </a:pPr>
            <a:r>
              <a:rPr lang="ru-RU" sz="1000" b="1" dirty="0">
                <a:latin typeface="Calibri" pitchFamily="34" charset="0"/>
              </a:rPr>
              <a:t>Отдел гражданской обороны и мобилизационной подготовки</a:t>
            </a:r>
          </a:p>
        </p:txBody>
      </p:sp>
      <p:cxnSp>
        <p:nvCxnSpPr>
          <p:cNvPr id="7" name="Прямая соединительная линия 103"/>
          <p:cNvCxnSpPr>
            <a:stCxn id="19" idx="1"/>
          </p:cNvCxnSpPr>
          <p:nvPr/>
        </p:nvCxnSpPr>
        <p:spPr>
          <a:xfrm flipH="1" flipV="1">
            <a:off x="6697664" y="3645024"/>
            <a:ext cx="188117" cy="988"/>
          </a:xfrm>
          <a:prstGeom prst="line">
            <a:avLst/>
          </a:prstGeom>
          <a:ln w="50800" cmpd="tri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103"/>
          <p:cNvCxnSpPr/>
          <p:nvPr/>
        </p:nvCxnSpPr>
        <p:spPr>
          <a:xfrm flipH="1" flipV="1">
            <a:off x="6660232" y="4508846"/>
            <a:ext cx="242218" cy="274"/>
          </a:xfrm>
          <a:prstGeom prst="line">
            <a:avLst/>
          </a:prstGeom>
          <a:ln w="50800" cmpd="tri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 rot="10800000" flipV="1">
            <a:off x="3188664" y="4830278"/>
            <a:ext cx="2744786" cy="259199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100" i="1" dirty="0" smtClean="0">
                <a:cs typeface="Times New Roman" pitchFamily="18" charset="0"/>
              </a:rPr>
              <a:t>Отделение</a:t>
            </a:r>
          </a:p>
          <a:p>
            <a:pPr algn="ctr">
              <a:lnSpc>
                <a:spcPct val="80000"/>
              </a:lnSpc>
            </a:pPr>
            <a:r>
              <a:rPr lang="ru-RU" sz="1100" i="1" dirty="0" smtClean="0">
                <a:cs typeface="Times New Roman" pitchFamily="18" charset="0"/>
              </a:rPr>
              <a:t> </a:t>
            </a:r>
            <a:r>
              <a:rPr lang="ru-RU" sz="1100" i="1" dirty="0" err="1" smtClean="0">
                <a:cs typeface="Times New Roman" pitchFamily="18" charset="0"/>
              </a:rPr>
              <a:t>паразитологических</a:t>
            </a:r>
            <a:r>
              <a:rPr lang="ru-RU" sz="1100" i="1" dirty="0" smtClean="0">
                <a:cs typeface="Times New Roman" pitchFamily="18" charset="0"/>
              </a:rPr>
              <a:t>  исследований</a:t>
            </a:r>
            <a:endParaRPr lang="ru-RU" sz="1100" i="1" dirty="0">
              <a:cs typeface="Times New Roman" pitchFamily="18" charset="0"/>
            </a:endParaRPr>
          </a:p>
        </p:txBody>
      </p:sp>
      <p:sp>
        <p:nvSpPr>
          <p:cNvPr id="84" name="Прямоугольник 83"/>
          <p:cNvSpPr/>
          <p:nvPr/>
        </p:nvSpPr>
        <p:spPr bwMode="auto">
          <a:xfrm rot="10800000" flipV="1">
            <a:off x="179176" y="4088064"/>
            <a:ext cx="2236307" cy="224479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75000"/>
              </a:lnSpc>
              <a:defRPr/>
            </a:pPr>
            <a:r>
              <a:rPr lang="ru-RU" sz="1200" b="1" u="sng" dirty="0" smtClean="0">
                <a:solidFill>
                  <a:schemeClr val="tx1"/>
                </a:solidFill>
              </a:rPr>
              <a:t>Санитарно-экспертный пункт</a:t>
            </a:r>
            <a:endParaRPr lang="ru-RU" sz="1200" b="1" u="sng" dirty="0">
              <a:solidFill>
                <a:schemeClr val="tx1"/>
              </a:solidFill>
            </a:endParaRPr>
          </a:p>
        </p:txBody>
      </p:sp>
      <p:sp>
        <p:nvSpPr>
          <p:cNvPr id="78" name="Прямоугольник 76"/>
          <p:cNvSpPr>
            <a:spLocks noChangeArrowheads="1"/>
          </p:cNvSpPr>
          <p:nvPr/>
        </p:nvSpPr>
        <p:spPr bwMode="auto">
          <a:xfrm>
            <a:off x="3041482" y="1809591"/>
            <a:ext cx="3035637" cy="204206"/>
          </a:xfrm>
          <a:prstGeom prst="rect">
            <a:avLst/>
          </a:prstGeom>
          <a:solidFill>
            <a:srgbClr val="FFC000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0" rIns="0" anchor="ctr"/>
          <a:lstStyle/>
          <a:p>
            <a:pPr algn="ctr">
              <a:lnSpc>
                <a:spcPct val="75000"/>
              </a:lnSpc>
            </a:pPr>
            <a:r>
              <a:rPr lang="ru-RU" sz="1200" b="1" i="1" dirty="0">
                <a:latin typeface="Calibri" pitchFamily="34" charset="0"/>
              </a:rPr>
              <a:t>Отделение  </a:t>
            </a:r>
            <a:r>
              <a:rPr lang="ru-RU" sz="1200" b="1" i="1" dirty="0" smtClean="0">
                <a:latin typeface="Calibri" pitchFamily="34" charset="0"/>
              </a:rPr>
              <a:t>отбора проб (образцов)</a:t>
            </a:r>
            <a:endParaRPr lang="ru-RU" sz="1200" b="1" i="1" dirty="0">
              <a:latin typeface="Calibri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 bwMode="auto">
          <a:xfrm>
            <a:off x="7022890" y="2500274"/>
            <a:ext cx="1941598" cy="282948"/>
          </a:xfrm>
          <a:prstGeom prst="rect">
            <a:avLst/>
          </a:prstGeom>
          <a:solidFill>
            <a:srgbClr val="66FF99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75000"/>
              </a:lnSpc>
              <a:defRPr/>
            </a:pPr>
            <a:r>
              <a:rPr lang="ru-RU" sz="900" i="1" dirty="0" smtClean="0">
                <a:solidFill>
                  <a:schemeClr val="tx1"/>
                </a:solidFill>
              </a:rPr>
              <a:t>Отделение делопроизводства и контроля исполнения документов</a:t>
            </a:r>
            <a:endParaRPr lang="ru-RU" sz="900" i="1" dirty="0">
              <a:solidFill>
                <a:schemeClr val="tx1"/>
              </a:solidFill>
            </a:endParaRPr>
          </a:p>
        </p:txBody>
      </p:sp>
      <p:sp>
        <p:nvSpPr>
          <p:cNvPr id="86" name="Прямоугольник 85"/>
          <p:cNvSpPr/>
          <p:nvPr/>
        </p:nvSpPr>
        <p:spPr bwMode="auto">
          <a:xfrm>
            <a:off x="7022890" y="2261943"/>
            <a:ext cx="1941598" cy="238329"/>
          </a:xfrm>
          <a:prstGeom prst="rect">
            <a:avLst/>
          </a:prstGeom>
          <a:solidFill>
            <a:srgbClr val="66FF99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75000"/>
              </a:lnSpc>
              <a:defRPr/>
            </a:pPr>
            <a:r>
              <a:rPr lang="ru-RU" sz="900" i="1" dirty="0" smtClean="0">
                <a:solidFill>
                  <a:schemeClr val="tx1"/>
                </a:solidFill>
              </a:rPr>
              <a:t>Отделение организации деятельности</a:t>
            </a:r>
            <a:endParaRPr lang="ru-RU" sz="900" i="1" dirty="0">
              <a:solidFill>
                <a:schemeClr val="tx1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 bwMode="auto">
          <a:xfrm>
            <a:off x="7022891" y="6237311"/>
            <a:ext cx="1869589" cy="251371"/>
          </a:xfrm>
          <a:prstGeom prst="rect">
            <a:avLst/>
          </a:prstGeom>
          <a:solidFill>
            <a:srgbClr val="66FF99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75000"/>
              </a:lnSpc>
              <a:defRPr/>
            </a:pPr>
            <a:r>
              <a:rPr lang="ru-RU" sz="900" i="1" dirty="0" smtClean="0">
                <a:solidFill>
                  <a:schemeClr val="tx1"/>
                </a:solidFill>
              </a:rPr>
              <a:t>Транспортное отделение</a:t>
            </a:r>
            <a:endParaRPr lang="ru-RU" sz="900" i="1" dirty="0">
              <a:solidFill>
                <a:schemeClr val="tx1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 bwMode="auto">
          <a:xfrm>
            <a:off x="7022975" y="6488683"/>
            <a:ext cx="1869505" cy="252683"/>
          </a:xfrm>
          <a:prstGeom prst="rect">
            <a:avLst/>
          </a:prstGeom>
          <a:solidFill>
            <a:srgbClr val="66FF99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75000"/>
              </a:lnSpc>
              <a:defRPr/>
            </a:pPr>
            <a:r>
              <a:rPr lang="ru-RU" sz="900" i="1" dirty="0" smtClean="0">
                <a:solidFill>
                  <a:schemeClr val="tx1"/>
                </a:solidFill>
              </a:rPr>
              <a:t>Хозяйственное отделение</a:t>
            </a:r>
            <a:endParaRPr lang="ru-RU" sz="900" i="1" dirty="0">
              <a:solidFill>
                <a:schemeClr val="tx1"/>
              </a:solidFill>
            </a:endParaRPr>
          </a:p>
        </p:txBody>
      </p:sp>
      <p:sp>
        <p:nvSpPr>
          <p:cNvPr id="112" name="Прямоугольник 18"/>
          <p:cNvSpPr>
            <a:spLocks noChangeArrowheads="1"/>
          </p:cNvSpPr>
          <p:nvPr/>
        </p:nvSpPr>
        <p:spPr bwMode="auto">
          <a:xfrm>
            <a:off x="6888433" y="5354569"/>
            <a:ext cx="2145111" cy="442774"/>
          </a:xfrm>
          <a:prstGeom prst="rect">
            <a:avLst/>
          </a:prstGeom>
          <a:solidFill>
            <a:srgbClr val="CCFFCC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75000"/>
              </a:lnSpc>
            </a:pPr>
            <a:r>
              <a:rPr lang="ru-RU" sz="1000" b="1" dirty="0">
                <a:latin typeface="Calibri" pitchFamily="34" charset="0"/>
              </a:rPr>
              <a:t>Отдел </a:t>
            </a:r>
            <a:r>
              <a:rPr lang="ru-RU" sz="1000" b="1" dirty="0" smtClean="0">
                <a:latin typeface="Calibri" pitchFamily="34" charset="0"/>
              </a:rPr>
              <a:t>обеспечения безопасности информации и эксплуатации компьютерных сетей</a:t>
            </a:r>
            <a:endParaRPr lang="ru-RU" sz="1000" b="1" dirty="0">
              <a:latin typeface="Calibri" pitchFamily="34" charset="0"/>
            </a:endParaRPr>
          </a:p>
        </p:txBody>
      </p:sp>
      <p:cxnSp>
        <p:nvCxnSpPr>
          <p:cNvPr id="113" name="Прямая соединительная линия 112"/>
          <p:cNvCxnSpPr/>
          <p:nvPr/>
        </p:nvCxnSpPr>
        <p:spPr>
          <a:xfrm flipH="1">
            <a:off x="6660232" y="3140968"/>
            <a:ext cx="242886" cy="0"/>
          </a:xfrm>
          <a:prstGeom prst="line">
            <a:avLst/>
          </a:prstGeom>
          <a:ln w="50800" cmpd="tri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 flipH="1">
            <a:off x="6669092" y="6075712"/>
            <a:ext cx="242886" cy="0"/>
          </a:xfrm>
          <a:prstGeom prst="line">
            <a:avLst/>
          </a:prstGeom>
          <a:ln w="50800" cmpd="tri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flipV="1">
            <a:off x="3851920" y="660091"/>
            <a:ext cx="0" cy="215296"/>
          </a:xfrm>
          <a:prstGeom prst="line">
            <a:avLst/>
          </a:prstGeom>
          <a:ln w="50800" cmpd="tri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68" name="Группа 65"/>
          <p:cNvGrpSpPr>
            <a:grpSpLocks/>
          </p:cNvGrpSpPr>
          <p:nvPr/>
        </p:nvGrpSpPr>
        <p:grpSpPr bwMode="auto">
          <a:xfrm>
            <a:off x="179173" y="1383776"/>
            <a:ext cx="2241601" cy="3604662"/>
            <a:chOff x="246774" y="1440385"/>
            <a:chExt cx="2242320" cy="3477549"/>
          </a:xfrm>
          <a:solidFill>
            <a:srgbClr val="66FF99"/>
          </a:solidFill>
        </p:grpSpPr>
        <p:sp>
          <p:nvSpPr>
            <p:cNvPr id="52" name="Прямоугольник 51"/>
            <p:cNvSpPr/>
            <p:nvPr/>
          </p:nvSpPr>
          <p:spPr>
            <a:xfrm>
              <a:off x="246774" y="4320529"/>
              <a:ext cx="2237025" cy="597405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lnSpc>
                  <a:spcPct val="75000"/>
                </a:lnSpc>
                <a:defRPr/>
              </a:pPr>
              <a:r>
                <a:rPr lang="ru-RU" sz="1200" b="1" u="sng" dirty="0">
                  <a:solidFill>
                    <a:schemeClr val="tx1"/>
                  </a:solidFill>
                </a:rPr>
                <a:t>Дезинфекционный отдел</a:t>
              </a: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252069" y="2311069"/>
              <a:ext cx="2237025" cy="838051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lnSpc>
                  <a:spcPct val="75000"/>
                </a:lnSpc>
                <a:defRPr/>
              </a:pPr>
              <a:r>
                <a:rPr lang="ru-RU" sz="1100" b="1" u="sng" dirty="0">
                  <a:solidFill>
                    <a:schemeClr val="tx1"/>
                  </a:solidFill>
                </a:rPr>
                <a:t>Отдел социально-гигиенического мониторинга</a:t>
              </a: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52069" y="3199334"/>
              <a:ext cx="2237025" cy="776441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lnSpc>
                  <a:spcPct val="75000"/>
                </a:lnSpc>
                <a:defRPr/>
              </a:pPr>
              <a:r>
                <a:rPr lang="ru-RU" sz="1200" b="1" u="sng" dirty="0">
                  <a:solidFill>
                    <a:schemeClr val="tx1"/>
                  </a:solidFill>
                </a:rPr>
                <a:t>Отдел эпидемиологии</a:t>
              </a: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394220" y="2855178"/>
              <a:ext cx="1942135" cy="233792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lnSpc>
                  <a:spcPct val="75000"/>
                </a:lnSpc>
                <a:defRPr/>
              </a:pPr>
              <a:r>
                <a:rPr lang="ru-RU" sz="800" b="1" i="1" dirty="0">
                  <a:solidFill>
                    <a:schemeClr val="tx1"/>
                  </a:solidFill>
                </a:rPr>
                <a:t>Отделение социально-гигиенического мониторинга и оценки риска</a:t>
              </a: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394221" y="2627349"/>
              <a:ext cx="1942135" cy="229741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75000"/>
                </a:lnSpc>
                <a:defRPr/>
              </a:pPr>
              <a:r>
                <a:rPr lang="ru-RU" sz="900" b="1" i="1" dirty="0">
                  <a:solidFill>
                    <a:schemeClr val="tx1"/>
                  </a:solidFill>
                </a:rPr>
                <a:t>Отделение экспертиз среды обитания и условий проживания</a:t>
              </a: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252069" y="1440385"/>
              <a:ext cx="2237025" cy="81853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lnSpc>
                  <a:spcPct val="75000"/>
                </a:lnSpc>
                <a:defRPr/>
              </a:pPr>
              <a:r>
                <a:rPr lang="ru-RU" sz="1150" b="1" u="sng" dirty="0">
                  <a:solidFill>
                    <a:schemeClr val="tx1"/>
                  </a:solidFill>
                </a:rPr>
                <a:t>Отдел гигиены</a:t>
              </a: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390224" y="2017109"/>
              <a:ext cx="1950870" cy="213118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75000"/>
                </a:lnSpc>
                <a:defRPr/>
              </a:pPr>
              <a:r>
                <a:rPr lang="ru-RU" sz="1000" b="1" i="1" dirty="0">
                  <a:solidFill>
                    <a:schemeClr val="tx1"/>
                  </a:solidFill>
                </a:rPr>
                <a:t>Отделение гигиены </a:t>
              </a:r>
              <a:r>
                <a:rPr lang="ru-RU" sz="1000" b="1" i="1" dirty="0" smtClean="0">
                  <a:solidFill>
                    <a:schemeClr val="tx1"/>
                  </a:solidFill>
                </a:rPr>
                <a:t>труда и радиационной гигиены</a:t>
              </a:r>
              <a:endParaRPr lang="ru-RU" sz="1000" b="1" i="1" dirty="0">
                <a:solidFill>
                  <a:schemeClr val="tx1"/>
                </a:solidFill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394989" y="1596623"/>
              <a:ext cx="1946106" cy="229025"/>
            </a:xfrm>
            <a:prstGeom prst="rect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75000"/>
                </a:lnSpc>
                <a:defRPr/>
              </a:pPr>
              <a:r>
                <a:rPr lang="ru-RU" sz="1000" b="1" i="1" dirty="0">
                  <a:solidFill>
                    <a:schemeClr val="tx1"/>
                  </a:solidFill>
                </a:rPr>
                <a:t>Отделение гигиены детей</a:t>
              </a:r>
            </a:p>
            <a:p>
              <a:pPr algn="ctr">
                <a:lnSpc>
                  <a:spcPct val="75000"/>
                </a:lnSpc>
                <a:defRPr/>
              </a:pPr>
              <a:r>
                <a:rPr lang="ru-RU" sz="1000" b="1" i="1" dirty="0">
                  <a:solidFill>
                    <a:schemeClr val="tx1"/>
                  </a:solidFill>
                </a:rPr>
                <a:t> и подростков</a:t>
              </a: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391019" y="1825650"/>
              <a:ext cx="1950076" cy="194660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75000"/>
                </a:lnSpc>
                <a:defRPr/>
              </a:pPr>
              <a:r>
                <a:rPr lang="ru-RU" sz="1000" b="1" i="1" dirty="0">
                  <a:solidFill>
                    <a:schemeClr val="tx1"/>
                  </a:solidFill>
                </a:rPr>
                <a:t>Отделение гигиены питания</a:t>
              </a: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390224" y="3402811"/>
              <a:ext cx="1942135" cy="147094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lnSpc>
                  <a:spcPct val="75000"/>
                </a:lnSpc>
                <a:defRPr/>
              </a:pPr>
              <a:r>
                <a:rPr lang="ru-RU" sz="900" b="1" i="1" dirty="0">
                  <a:solidFill>
                    <a:schemeClr val="tx1"/>
                  </a:solidFill>
                </a:rPr>
                <a:t>Противоэпидемическое отделение</a:t>
              </a: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386787" y="3549905"/>
              <a:ext cx="1943723" cy="231143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75000"/>
                </a:lnSpc>
                <a:defRPr/>
              </a:pPr>
              <a:r>
                <a:rPr lang="ru-RU" sz="900" b="1" i="1" dirty="0">
                  <a:solidFill>
                    <a:schemeClr val="tx1"/>
                  </a:solidFill>
                </a:rPr>
                <a:t>Отделение особо-опасных инфекционных болезней</a:t>
              </a: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386787" y="3779872"/>
              <a:ext cx="1943723" cy="163513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lnSpc>
                  <a:spcPct val="75000"/>
                </a:lnSpc>
                <a:defRPr/>
              </a:pPr>
              <a:r>
                <a:rPr lang="ru-RU" sz="900" b="1" i="1" dirty="0" err="1">
                  <a:solidFill>
                    <a:schemeClr val="tx1"/>
                  </a:solidFill>
                </a:rPr>
                <a:t>Паразитологическое</a:t>
              </a:r>
              <a:r>
                <a:rPr lang="ru-RU" sz="900" b="1" i="1" dirty="0">
                  <a:solidFill>
                    <a:schemeClr val="tx1"/>
                  </a:solidFill>
                </a:rPr>
                <a:t> отделение</a:t>
              </a: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390223" y="4506771"/>
              <a:ext cx="1947718" cy="215944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lnSpc>
                  <a:spcPct val="75000"/>
                </a:lnSpc>
                <a:defRPr/>
              </a:pPr>
              <a:r>
                <a:rPr lang="ru-RU" sz="900" b="1" i="1" dirty="0">
                  <a:solidFill>
                    <a:schemeClr val="tx1"/>
                  </a:solidFill>
                </a:rPr>
                <a:t>Отделение </a:t>
              </a:r>
            </a:p>
            <a:p>
              <a:pPr algn="ctr">
                <a:lnSpc>
                  <a:spcPct val="75000"/>
                </a:lnSpc>
                <a:defRPr/>
              </a:pPr>
              <a:r>
                <a:rPr lang="ru-RU" sz="900" b="1" i="1" dirty="0">
                  <a:solidFill>
                    <a:schemeClr val="tx1"/>
                  </a:solidFill>
                </a:rPr>
                <a:t>профилактической дезинфекции</a:t>
              </a:r>
              <a:r>
                <a:rPr lang="ru-RU" sz="1000" b="1" i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3388" name="Прямоугольник 53"/>
            <p:cNvSpPr>
              <a:spLocks noChangeArrowheads="1"/>
            </p:cNvSpPr>
            <p:nvPr/>
          </p:nvSpPr>
          <p:spPr bwMode="auto">
            <a:xfrm>
              <a:off x="392631" y="4718051"/>
              <a:ext cx="1945311" cy="147026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rIns="0" anchor="ctr"/>
            <a:lstStyle/>
            <a:p>
              <a:pPr algn="ctr">
                <a:lnSpc>
                  <a:spcPct val="75000"/>
                </a:lnSpc>
              </a:pPr>
              <a:r>
                <a:rPr lang="ru-RU" sz="900" b="1" i="1" dirty="0">
                  <a:latin typeface="Calibri" pitchFamily="34" charset="0"/>
                </a:rPr>
                <a:t>Отделение очаговой дезинфекции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2378</TotalTime>
  <Words>257</Words>
  <Application>Microsoft Office PowerPoint</Application>
  <PresentationFormat>Экран (4:3)</PresentationFormat>
  <Paragraphs>66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Aharoni</vt:lpstr>
      <vt:lpstr>Arial</vt:lpstr>
      <vt:lpstr>Calibri</vt:lpstr>
      <vt:lpstr>Franklin Gothic Medium Cond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ГО</cp:lastModifiedBy>
  <cp:revision>164</cp:revision>
  <cp:lastPrinted>2019-10-10T14:42:02Z</cp:lastPrinted>
  <dcterms:created xsi:type="dcterms:W3CDTF">2016-01-06T18:30:17Z</dcterms:created>
  <dcterms:modified xsi:type="dcterms:W3CDTF">2019-10-16T07:42:42Z</dcterms:modified>
</cp:coreProperties>
</file>